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9" r:id="rId3"/>
    <p:sldId id="260" r:id="rId4"/>
    <p:sldId id="281" r:id="rId5"/>
    <p:sldId id="282" r:id="rId6"/>
    <p:sldId id="283" r:id="rId7"/>
    <p:sldId id="284" r:id="rId8"/>
    <p:sldId id="285" r:id="rId9"/>
    <p:sldId id="287" r:id="rId10"/>
    <p:sldId id="286" r:id="rId11"/>
    <p:sldId id="288" r:id="rId12"/>
    <p:sldId id="289" r:id="rId13"/>
    <p:sldId id="257" r:id="rId14"/>
    <p:sldId id="290" r:id="rId15"/>
    <p:sldId id="291" r:id="rId16"/>
    <p:sldId id="300" r:id="rId17"/>
    <p:sldId id="292" r:id="rId18"/>
    <p:sldId id="293" r:id="rId19"/>
    <p:sldId id="294" r:id="rId20"/>
    <p:sldId id="295" r:id="rId21"/>
    <p:sldId id="296" r:id="rId22"/>
    <p:sldId id="297" r:id="rId23"/>
    <p:sldId id="298" r:id="rId24"/>
    <p:sldId id="299" r:id="rId25"/>
    <p:sldId id="258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144" autoAdjust="0"/>
  </p:normalViewPr>
  <p:slideViewPr>
    <p:cSldViewPr>
      <p:cViewPr varScale="1">
        <p:scale>
          <a:sx n="73" d="100"/>
          <a:sy n="73" d="100"/>
        </p:scale>
        <p:origin x="173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DB42F-8142-4D34-9BA9-B462CE806481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89FAA-3899-46E6-AC91-EF8E7E33ACD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221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789FAA-3899-46E6-AC91-EF8E7E33ACD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311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07/03/2021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3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automatismes en classe de première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Clermont-Ferrand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1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sont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orthogonaux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136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BC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8215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7732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466" y="2996952"/>
            <a:ext cx="721995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MA</m:t>
                    </m:r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MB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Bulle narrative : rectangle à coins arrondis 1">
            <a:extLst>
              <a:ext uri="{FF2B5EF4-FFF2-40B4-BE49-F238E27FC236}">
                <a16:creationId xmlns:a16="http://schemas.microsoft.com/office/drawing/2014/main" id="{EAA7E29F-5589-45E2-BFC1-E3925D6629D8}"/>
              </a:ext>
            </a:extLst>
          </p:cNvPr>
          <p:cNvSpPr/>
          <p:nvPr/>
        </p:nvSpPr>
        <p:spPr>
          <a:xfrm>
            <a:off x="6694834" y="2673102"/>
            <a:ext cx="2035374" cy="1174694"/>
          </a:xfrm>
          <a:prstGeom prst="wedgeRoundRectCallout">
            <a:avLst>
              <a:gd name="adj1" fmla="val -155377"/>
              <a:gd name="adj2" fmla="val -7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99010BE-74C7-44E7-8533-D72E484EC283}"/>
                  </a:ext>
                </a:extLst>
              </p:cNvPr>
              <p:cNvSpPr txBox="1"/>
              <p:nvPr/>
            </p:nvSpPr>
            <p:spPr>
              <a:xfrm>
                <a:off x="6732240" y="2818673"/>
                <a:ext cx="19979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médiatrice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400" b="1" i="1" smtClean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400" b="1" i="0"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𝐀𝐁</m:t>
                        </m:r>
                      </m:e>
                    </m:d>
                  </m:oMath>
                </a14:m>
                <a:r>
                  <a:rPr lang="fr-FR" sz="2400" b="1" dirty="0">
                    <a:solidFill>
                      <a:srgbClr val="C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99010BE-74C7-44E7-8533-D72E484EC2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2818673"/>
                <a:ext cx="1997968" cy="830997"/>
              </a:xfrm>
              <a:prstGeom prst="rect">
                <a:avLst/>
              </a:prstGeom>
              <a:blipFill>
                <a:blip r:embed="rId5"/>
                <a:stretch>
                  <a:fillRect l="-4573" t="-5839" r="-4878"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0787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208" y="4149080"/>
            <a:ext cx="4460176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7084" y="2564904"/>
            <a:ext cx="5575236" cy="4248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AM</m:t>
                    </m:r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AB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>
            <a:extLst>
              <a:ext uri="{FF2B5EF4-FFF2-40B4-BE49-F238E27FC236}">
                <a16:creationId xmlns:a16="http://schemas.microsoft.com/office/drawing/2014/main" id="{B2D510FE-E0B1-48C3-B940-2831086A0371}"/>
              </a:ext>
            </a:extLst>
          </p:cNvPr>
          <p:cNvSpPr txBox="1"/>
          <p:nvPr/>
        </p:nvSpPr>
        <p:spPr>
          <a:xfrm>
            <a:off x="6732240" y="2828835"/>
            <a:ext cx="2035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 cercle de centre A et de rayon AB.</a:t>
            </a:r>
            <a:endParaRPr lang="fr-FR" sz="2400" b="1" dirty="0">
              <a:solidFill>
                <a:srgbClr val="C00000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317294D8-3DA0-44E6-AE41-1638CCE1A87E}"/>
              </a:ext>
            </a:extLst>
          </p:cNvPr>
          <p:cNvSpPr/>
          <p:nvPr/>
        </p:nvSpPr>
        <p:spPr>
          <a:xfrm>
            <a:off x="6694834" y="2673102"/>
            <a:ext cx="2035374" cy="1475978"/>
          </a:xfrm>
          <a:prstGeom prst="wedgeRoundRectCallout">
            <a:avLst>
              <a:gd name="adj1" fmla="val -85011"/>
              <a:gd name="adj2" fmla="val -7378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016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5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anose="02040503050406030204" pitchFamily="18" charset="0"/>
                <a:ea typeface="+mj-ea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0" lang="fr-FR" sz="4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fr-FR" sz="4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AM</m:t>
                        </m:r>
                      </m:e>
                      <m:sup>
                        <m:r>
                          <a:rPr kumimoji="0" lang="fr-FR" sz="4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  <m:r>
                      <a:rPr kumimoji="0" lang="fr-FR" sz="48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/>
                        <a:ea typeface="+mn-ea"/>
                        <a:cs typeface="+mn-cs"/>
                      </a:rPr>
                      <m:t>=</m:t>
                    </m:r>
                    <m:sSup>
                      <m:sSupPr>
                        <m:ctrlPr>
                          <a:rPr kumimoji="0" lang="fr-FR" sz="4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kumimoji="0" lang="fr-FR" sz="4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BC</m:t>
                        </m:r>
                      </m:e>
                      <m:sup>
                        <m:r>
                          <a:rPr kumimoji="0" lang="fr-FR" sz="4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/>
                            <a:ea typeface="+mn-ea"/>
                            <a:cs typeface="+mn-cs"/>
                          </a:rPr>
                          <m:t>2</m:t>
                        </m:r>
                      </m:sup>
                    </m:sSup>
                  </m:oMath>
                </a14:m>
                <a:r>
                  <a:rPr kumimoji="0" lang="fr-FR" sz="4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73016"/>
            <a:ext cx="5760640" cy="371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2821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573016"/>
            <a:ext cx="586865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2371674"/>
            <a:ext cx="7560840" cy="4369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sz="4800" b="0" i="0" smtClean="0">
                            <a:latin typeface="Cambria Math"/>
                          </a:rPr>
                          <m:t>   </m:t>
                        </m:r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AM</m:t>
                        </m:r>
                      </m:e>
                      <m:sup>
                        <m:r>
                          <a:rPr lang="fr-FR" sz="48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BC</m:t>
                        </m:r>
                      </m:e>
                      <m:sup>
                        <m:r>
                          <a:rPr lang="fr-FR" sz="48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i="0" dirty="0" smtClean="0">
                        <a:latin typeface="Cambria Math"/>
                        <a:ea typeface="Cambria Math"/>
                      </a:rPr>
                      <m:t>⇔</m:t>
                    </m:r>
                    <m:r>
                      <m:rPr>
                        <m:sty m:val="p"/>
                      </m:rPr>
                      <a:rPr lang="fr-FR" sz="4800" b="0" i="0" dirty="0" smtClean="0">
                        <a:latin typeface="Cambria Math"/>
                        <a:ea typeface="Cambria Math"/>
                      </a:rPr>
                      <m:t>AM</m:t>
                    </m:r>
                    <m:r>
                      <a:rPr lang="fr-FR" sz="4800" b="0" i="0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4800" b="0" i="0" dirty="0" smtClean="0">
                        <a:latin typeface="Cambria Math"/>
                        <a:ea typeface="Cambria Math"/>
                      </a:rPr>
                      <m:t>BC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B7FCB6E1-F61B-4A0A-ACD0-1DF64EF299CF}"/>
              </a:ext>
            </a:extLst>
          </p:cNvPr>
          <p:cNvSpPr/>
          <p:nvPr/>
        </p:nvSpPr>
        <p:spPr>
          <a:xfrm>
            <a:off x="6694834" y="2673102"/>
            <a:ext cx="2035374" cy="1475978"/>
          </a:xfrm>
          <a:prstGeom prst="wedgeRoundRectCallout">
            <a:avLst>
              <a:gd name="adj1" fmla="val -97847"/>
              <a:gd name="adj2" fmla="val -5482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5A3BCC5-D4DD-4F15-AC1A-8A2D43CFDBB5}"/>
              </a:ext>
            </a:extLst>
          </p:cNvPr>
          <p:cNvSpPr txBox="1"/>
          <p:nvPr/>
        </p:nvSpPr>
        <p:spPr>
          <a:xfrm>
            <a:off x="6732240" y="2828835"/>
            <a:ext cx="20353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 cercle de centre A et de rayon BC</a:t>
            </a:r>
            <a:r>
              <a:rPr lang="fr-FR" sz="2400" b="1" dirty="0">
                <a:solidFill>
                  <a:srgbClr val="C00000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860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356992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  <m:r>
                            <a:rPr lang="fr-FR" sz="4800" b="0" i="0" smtClean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  <m:r>
                            <a:rPr lang="fr-FR" sz="4800" b="0" i="0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d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smtClean="0">
                          <a:latin typeface="Cambria Math"/>
                          <a:ea typeface="Cambria Math"/>
                        </a:rPr>
                        <m:t>⟺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  <a:ea typeface="Cambria Math"/>
                        </a:rPr>
                        <m:t>MB</m:t>
                      </m:r>
                      <m:r>
                        <a:rPr lang="fr-FR" sz="4800" b="0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  <a:ea typeface="Cambria Math"/>
                        </a:rPr>
                        <m:t>MC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3390091"/>
            <a:ext cx="790575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C6313E42-1C74-45EE-9C0A-35507DBC53B2}"/>
              </a:ext>
            </a:extLst>
          </p:cNvPr>
          <p:cNvSpPr/>
          <p:nvPr/>
        </p:nvSpPr>
        <p:spPr>
          <a:xfrm>
            <a:off x="6694834" y="3284984"/>
            <a:ext cx="2035374" cy="1152128"/>
          </a:xfrm>
          <a:prstGeom prst="wedgeRoundRectCallout">
            <a:avLst>
              <a:gd name="adj1" fmla="val -43294"/>
              <a:gd name="adj2" fmla="val 99457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6C82377-F20B-40F8-BF21-A8E4C570B615}"/>
                  </a:ext>
                </a:extLst>
              </p:cNvPr>
              <p:cNvSpPr txBox="1"/>
              <p:nvPr/>
            </p:nvSpPr>
            <p:spPr>
              <a:xfrm>
                <a:off x="6732240" y="3390091"/>
                <a:ext cx="19979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La médiatrice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4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𝐁𝐂</m:t>
                        </m:r>
                      </m:e>
                    </m:d>
                  </m:oMath>
                </a14:m>
                <a:r>
                  <a:rPr lang="fr-FR" sz="2400" b="1" dirty="0">
                    <a:solidFill>
                      <a:srgbClr val="C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6C82377-F20B-40F8-BF21-A8E4C570B6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390091"/>
                <a:ext cx="1997968" cy="830997"/>
              </a:xfrm>
              <a:prstGeom prst="rect">
                <a:avLst/>
              </a:prstGeom>
              <a:blipFill>
                <a:blip r:embed="rId5"/>
                <a:stretch>
                  <a:fillRect l="-4573" t="-5882" r="-4878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6820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BC</m:t>
                          </m:r>
                        </m:e>
                      </m:acc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284984"/>
            <a:ext cx="4724400" cy="293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6D66BD9D-0CC7-4189-82D5-F8E2284867B9}"/>
              </a:ext>
            </a:extLst>
          </p:cNvPr>
          <p:cNvSpPr/>
          <p:nvPr/>
        </p:nvSpPr>
        <p:spPr>
          <a:xfrm>
            <a:off x="6372200" y="2780928"/>
            <a:ext cx="2448272" cy="1959561"/>
          </a:xfrm>
          <a:prstGeom prst="wedgeRoundRectCallout">
            <a:avLst>
              <a:gd name="adj1" fmla="val -161589"/>
              <a:gd name="adj2" fmla="val 94989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B74B2B0-253A-43A5-B2DA-08B5A584A0B7}"/>
              </a:ext>
            </a:extLst>
          </p:cNvPr>
          <p:cNvSpPr txBox="1"/>
          <p:nvPr/>
        </p:nvSpPr>
        <p:spPr>
          <a:xfrm>
            <a:off x="6372200" y="2962429"/>
            <a:ext cx="23762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 quatrième sommet du parallélogramme ABCM.</a:t>
            </a:r>
            <a:endParaRPr lang="fr-FR" sz="2400" b="1" dirty="0">
              <a:solidFill>
                <a:srgbClr val="C00000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4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9"/>
          <a:stretch/>
        </p:blipFill>
        <p:spPr bwMode="auto">
          <a:xfrm>
            <a:off x="1466850" y="3356992"/>
            <a:ext cx="6210300" cy="34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space réservé du contenu 7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FR" sz="4800" dirty="0"/>
              <a:t>A, B et C sont trois points 2 à 2 distincts du plan. Dans chaque cas, déterminer l’ensemble des points M vérifiant la condition donnée.</a:t>
            </a:r>
          </a:p>
        </p:txBody>
      </p:sp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433" y="3460102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acc>
                    </m:oMath>
                  </m:oMathPara>
                </a14:m>
                <a:endParaRPr lang="fr-FR" sz="4800" b="0" dirty="0">
                  <a:latin typeface="Cambria Math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i="1" dirty="0">
                          <a:latin typeface="Cambria Math"/>
                          <a:ea typeface="Cambria Math"/>
                        </a:rPr>
                        <m:t>⇔</m:t>
                      </m:r>
                      <m:r>
                        <m:rPr>
                          <m:sty m:val="p"/>
                        </m:rPr>
                        <a:rPr lang="fr-FR" sz="4800" b="0" i="0" dirty="0" smtClean="0">
                          <a:latin typeface="Cambria Math"/>
                          <a:ea typeface="Cambria Math"/>
                        </a:rPr>
                        <m:t>M</m:t>
                      </m:r>
                      <m:r>
                        <a:rPr lang="fr-FR" sz="4800" b="0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dirty="0" smtClean="0">
                          <a:latin typeface="Cambria Math"/>
                          <a:ea typeface="Cambria Math"/>
                        </a:rPr>
                        <m:t>est</m:t>
                      </m:r>
                      <m:r>
                        <a:rPr lang="fr-FR" sz="4800" b="0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dirty="0" smtClean="0">
                          <a:latin typeface="Cambria Math"/>
                          <a:ea typeface="Cambria Math"/>
                        </a:rPr>
                        <m:t>le</m:t>
                      </m:r>
                      <m:r>
                        <a:rPr lang="fr-FR" sz="4800" b="0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dirty="0" smtClean="0">
                          <a:latin typeface="Cambria Math"/>
                          <a:ea typeface="Cambria Math"/>
                        </a:rPr>
                        <m:t>milieu</m:t>
                      </m:r>
                      <m:r>
                        <a:rPr lang="fr-FR" sz="4800" b="0" i="0" dirty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dirty="0" smtClean="0">
                          <a:latin typeface="Cambria Math"/>
                          <a:ea typeface="Cambria Math"/>
                        </a:rPr>
                        <m:t>de</m:t>
                      </m:r>
                      <m:r>
                        <a:rPr lang="fr-FR" sz="4800" b="0" i="0" dirty="0" smtClean="0">
                          <a:latin typeface="Cambria Math"/>
                          <a:ea typeface="Cambria Math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fr-FR" sz="4800" b="0" i="1" dirty="0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dirty="0" smtClean="0">
                              <a:latin typeface="Cambria Math"/>
                              <a:ea typeface="Cambria Math"/>
                            </a:rPr>
                            <m:t>AC</m:t>
                          </m:r>
                        </m:e>
                      </m:d>
                    </m:oMath>
                  </m:oMathPara>
                </a14:m>
                <a:endParaRPr lang="fr-FR" sz="4800" dirty="0">
                  <a:latin typeface="Cambria Math"/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844" y="3551634"/>
            <a:ext cx="590550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BA7C9423-0CB5-414F-BA62-BFA76BD5BBC5}"/>
              </a:ext>
            </a:extLst>
          </p:cNvPr>
          <p:cNvSpPr/>
          <p:nvPr/>
        </p:nvSpPr>
        <p:spPr>
          <a:xfrm>
            <a:off x="6650657" y="3789040"/>
            <a:ext cx="1953791" cy="1213942"/>
          </a:xfrm>
          <a:prstGeom prst="wedgeRoundRectCallout">
            <a:avLst>
              <a:gd name="adj1" fmla="val -117558"/>
              <a:gd name="adj2" fmla="val 68712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5CB5459-6960-486B-A6AC-23D9B1F21833}"/>
                  </a:ext>
                </a:extLst>
              </p:cNvPr>
              <p:cNvSpPr txBox="1"/>
              <p:nvPr/>
            </p:nvSpPr>
            <p:spPr>
              <a:xfrm>
                <a:off x="6732240" y="3933295"/>
                <a:ext cx="203537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milieu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400" b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𝐁𝐂</m:t>
                        </m:r>
                      </m:e>
                    </m:d>
                  </m:oMath>
                </a14:m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.</a:t>
                </a:r>
                <a:endParaRPr lang="fr-FR" sz="2400" b="1" dirty="0">
                  <a:solidFill>
                    <a:srgbClr val="C00000"/>
                  </a:solidFill>
                  <a:effectLst/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E5CB5459-6960-486B-A6AC-23D9B1F218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2240" y="3933295"/>
                <a:ext cx="2035374" cy="830997"/>
              </a:xfrm>
              <a:prstGeom prst="rect">
                <a:avLst/>
              </a:prstGeom>
              <a:blipFill>
                <a:blip r:embed="rId5"/>
                <a:stretch>
                  <a:fillRect l="-4491" t="-5839"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4111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9000"/>
            <a:ext cx="6048672" cy="371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413" y="2766453"/>
            <a:ext cx="7371174" cy="405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B4D15DBC-30C8-4AC9-B553-B11084F65D78}"/>
              </a:ext>
            </a:extLst>
          </p:cNvPr>
          <p:cNvSpPr/>
          <p:nvPr/>
        </p:nvSpPr>
        <p:spPr>
          <a:xfrm>
            <a:off x="5508104" y="2708920"/>
            <a:ext cx="3294745" cy="1080120"/>
          </a:xfrm>
          <a:prstGeom prst="wedgeRoundRectCallout">
            <a:avLst>
              <a:gd name="adj1" fmla="val -106230"/>
              <a:gd name="adj2" fmla="val 52299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1DF8D16-1CDF-4181-9616-350AFBAA79FC}"/>
              </a:ext>
            </a:extLst>
          </p:cNvPr>
          <p:cNvSpPr txBox="1"/>
          <p:nvPr/>
        </p:nvSpPr>
        <p:spPr>
          <a:xfrm>
            <a:off x="5652120" y="2833481"/>
            <a:ext cx="3006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 perpendiculaire</a:t>
            </a:r>
          </a:p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à (AB) passant par A.</a:t>
            </a:r>
            <a:endParaRPr lang="fr-FR" sz="2400" b="1" dirty="0">
              <a:solidFill>
                <a:srgbClr val="C00000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90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084" y="343542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et</m:t>
                      </m:r>
                      <m:r>
                        <a:rPr lang="fr-FR" sz="4800" b="0" i="1" smtClean="0">
                          <a:latin typeface="Cambria Math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sont</m:t>
                      </m:r>
                      <m:r>
                        <a:rPr lang="fr-FR" sz="4800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4800" b="0" i="0" smtClean="0">
                          <a:latin typeface="Cambria Math"/>
                        </a:rPr>
                        <m:t>orthogonaux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817068"/>
            <a:ext cx="6019800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C6B0BCEA-626A-4218-B5FF-9ECC3ECCAD22}"/>
              </a:ext>
            </a:extLst>
          </p:cNvPr>
          <p:cNvSpPr/>
          <p:nvPr/>
        </p:nvSpPr>
        <p:spPr>
          <a:xfrm>
            <a:off x="6444208" y="2817068"/>
            <a:ext cx="2376264" cy="1187996"/>
          </a:xfrm>
          <a:prstGeom prst="wedgeRoundRectCallout">
            <a:avLst>
              <a:gd name="adj1" fmla="val -89626"/>
              <a:gd name="adj2" fmla="val -10148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23762A8-0E56-4F69-86D0-E097453FD1A7}"/>
                  </a:ext>
                </a:extLst>
              </p:cNvPr>
              <p:cNvSpPr txBox="1"/>
              <p:nvPr/>
            </p:nvSpPr>
            <p:spPr>
              <a:xfrm>
                <a:off x="6516216" y="2924944"/>
                <a:ext cx="237626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4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𝐀𝐁</m:t>
                        </m:r>
                      </m:e>
                    </m:d>
                  </m:oMath>
                </a14:m>
                <a:r>
                  <a:rPr lang="fr-FR" sz="2400" b="1" dirty="0">
                    <a:solidFill>
                      <a:srgbClr val="C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23762A8-0E56-4F69-86D0-E097453FD1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2924944"/>
                <a:ext cx="2376264" cy="830997"/>
              </a:xfrm>
              <a:prstGeom prst="rect">
                <a:avLst/>
              </a:prstGeom>
              <a:blipFill>
                <a:blip r:embed="rId5"/>
                <a:stretch>
                  <a:fillRect l="-4103" t="-5882" b="-1617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942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036" y="3717032"/>
            <a:ext cx="5778252" cy="3633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BC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182" y="2893513"/>
            <a:ext cx="7734250" cy="399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E2D646EF-E9FA-45E1-9004-7823EC4539E7}"/>
              </a:ext>
            </a:extLst>
          </p:cNvPr>
          <p:cNvSpPr txBox="1"/>
          <p:nvPr/>
        </p:nvSpPr>
        <p:spPr>
          <a:xfrm>
            <a:off x="5885768" y="4830251"/>
            <a:ext cx="3006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La perpendiculaire</a:t>
            </a:r>
          </a:p>
          <a:p>
            <a:r>
              <a:rPr lang="fr-FR" sz="2400" b="1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à (BC) passant par A.</a:t>
            </a:r>
            <a:endParaRPr lang="fr-FR" sz="2400" b="1" dirty="0">
              <a:solidFill>
                <a:srgbClr val="C00000"/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2E7A5DCE-9363-4C74-B388-C41FE5C4B818}"/>
              </a:ext>
            </a:extLst>
          </p:cNvPr>
          <p:cNvSpPr/>
          <p:nvPr/>
        </p:nvSpPr>
        <p:spPr>
          <a:xfrm>
            <a:off x="5723497" y="4703329"/>
            <a:ext cx="3168984" cy="1080120"/>
          </a:xfrm>
          <a:prstGeom prst="wedgeRoundRectCallout">
            <a:avLst>
              <a:gd name="adj1" fmla="val -44174"/>
              <a:gd name="adj2" fmla="val -117760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42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20"/>
            <a:ext cx="604867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MA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721818"/>
            <a:ext cx="617220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C0057AB9-2848-4701-AD26-2F5932F5221C}"/>
              </a:ext>
            </a:extLst>
          </p:cNvPr>
          <p:cNvSpPr/>
          <p:nvPr/>
        </p:nvSpPr>
        <p:spPr>
          <a:xfrm>
            <a:off x="6641164" y="2782448"/>
            <a:ext cx="2286000" cy="1115988"/>
          </a:xfrm>
          <a:prstGeom prst="wedgeRoundRectCallout">
            <a:avLst>
              <a:gd name="adj1" fmla="val -50547"/>
              <a:gd name="adj2" fmla="val 122612"/>
              <a:gd name="adj3" fmla="val 16667"/>
            </a:avLst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4B06F0F-AA97-4A1D-9252-EF3EEBF36FFC}"/>
                  </a:ext>
                </a:extLst>
              </p:cNvPr>
              <p:cNvSpPr txBox="1"/>
              <p:nvPr/>
            </p:nvSpPr>
            <p:spPr>
              <a:xfrm>
                <a:off x="6711788" y="2886035"/>
                <a:ext cx="22527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400" b="1" dirty="0">
                    <a:solidFill>
                      <a:srgbClr val="C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Le cercle de diamètre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400" b="1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fr-FR" sz="24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𝐀𝐂</m:t>
                        </m:r>
                      </m:e>
                    </m:d>
                  </m:oMath>
                </a14:m>
                <a:r>
                  <a:rPr lang="fr-FR" sz="2400" b="1" dirty="0">
                    <a:solidFill>
                      <a:srgbClr val="C00000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4B06F0F-AA97-4A1D-9252-EF3EEBF36F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788" y="2886035"/>
                <a:ext cx="2252700" cy="830997"/>
              </a:xfrm>
              <a:prstGeom prst="rect">
                <a:avLst/>
              </a:prstGeom>
              <a:blipFill>
                <a:blip r:embed="rId5"/>
                <a:stretch>
                  <a:fillRect l="-4054" t="-5839" b="-153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007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MA</m:t>
                    </m:r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MB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AM</m:t>
                    </m:r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AB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00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AM</m:t>
                        </m:r>
                      </m:e>
                      <m:sup>
                        <m:r>
                          <a:rPr lang="fr-FR" sz="48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BC</m:t>
                        </m:r>
                      </m:e>
                      <m:sup>
                        <m:r>
                          <a:rPr lang="fr-FR" sz="48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834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  <m:r>
                            <a:rPr lang="fr-FR" sz="4800" b="0" i="0" smtClean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d>
                      <m:d>
                        <m:dPr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MB</m:t>
                          </m:r>
                          <m:r>
                            <a:rPr lang="fr-FR" sz="4800" b="0" i="0" smtClean="0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d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r>
                        <a:rPr lang="fr-FR" sz="4800" b="0" i="1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708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BC</m:t>
                          </m:r>
                        </m:e>
                      </m:acc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0094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MC</m:t>
                          </m:r>
                        </m:e>
                      </m:acc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190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AM</m:t>
                          </m:r>
                        </m:e>
                      </m:acc>
                      <m:r>
                        <a:rPr lang="fr-FR" sz="4800" b="0" i="1" smtClean="0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8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4800" b="0" i="0" smtClean="0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sz="4800" b="0" i="0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3075384"/>
            <a:ext cx="62103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63694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</Words>
  <Application>Microsoft Office PowerPoint</Application>
  <PresentationFormat>Affichage à l'écran (4:3)</PresentationFormat>
  <Paragraphs>83</Paragraphs>
  <Slides>25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 SAINFORT</cp:lastModifiedBy>
  <cp:revision>107</cp:revision>
  <dcterms:created xsi:type="dcterms:W3CDTF">2017-07-12T08:41:42Z</dcterms:created>
  <dcterms:modified xsi:type="dcterms:W3CDTF">2021-03-07T21:45:13Z</dcterms:modified>
</cp:coreProperties>
</file>